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3"/>
  </p:notesMasterIdLst>
  <p:sldIdLst>
    <p:sldId id="257" r:id="rId2"/>
    <p:sldId id="258" r:id="rId3"/>
    <p:sldId id="259" r:id="rId4"/>
    <p:sldId id="451" r:id="rId5"/>
    <p:sldId id="350" r:id="rId6"/>
    <p:sldId id="279" r:id="rId7"/>
    <p:sldId id="309" r:id="rId8"/>
    <p:sldId id="323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44" r:id="rId17"/>
    <p:sldId id="324" r:id="rId18"/>
    <p:sldId id="317" r:id="rId19"/>
    <p:sldId id="325" r:id="rId20"/>
    <p:sldId id="318" r:id="rId21"/>
    <p:sldId id="345" r:id="rId22"/>
    <p:sldId id="326" r:id="rId23"/>
    <p:sldId id="319" r:id="rId24"/>
    <p:sldId id="320" r:id="rId25"/>
    <p:sldId id="321" r:id="rId26"/>
    <p:sldId id="333" r:id="rId27"/>
    <p:sldId id="334" r:id="rId28"/>
    <p:sldId id="346" r:id="rId29"/>
    <p:sldId id="335" r:id="rId30"/>
    <p:sldId id="327" r:id="rId31"/>
    <p:sldId id="328" r:id="rId32"/>
    <p:sldId id="329" r:id="rId33"/>
    <p:sldId id="337" r:id="rId34"/>
    <p:sldId id="330" r:id="rId35"/>
    <p:sldId id="347" r:id="rId36"/>
    <p:sldId id="336" r:id="rId37"/>
    <p:sldId id="331" r:id="rId38"/>
    <p:sldId id="332" r:id="rId39"/>
    <p:sldId id="343" r:id="rId40"/>
    <p:sldId id="351" r:id="rId41"/>
    <p:sldId id="35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760" autoAdjust="0"/>
  </p:normalViewPr>
  <p:slideViewPr>
    <p:cSldViewPr snapToGrid="0" snapToObjects="1">
      <p:cViewPr varScale="1">
        <p:scale>
          <a:sx n="73" d="100"/>
          <a:sy n="73" d="100"/>
        </p:scale>
        <p:origin x="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432AE-0DE7-3F49-985A-EC734926D38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6FC04B6-AD8E-C741-99CF-4E883DF5138C}">
      <dgm:prSet phldrT="[Text]"/>
      <dgm:spPr/>
      <dgm:t>
        <a:bodyPr/>
        <a:lstStyle/>
        <a:p>
          <a:r>
            <a:rPr lang="en-US" dirty="0"/>
            <a:t>A-F Accountability System: </a:t>
          </a:r>
        </a:p>
        <a:p>
          <a:r>
            <a:rPr lang="en-US" dirty="0"/>
            <a:t>Domains I-V</a:t>
          </a:r>
        </a:p>
      </dgm:t>
    </dgm:pt>
    <dgm:pt modelId="{0EB0722E-C3F5-BF41-946F-BC7A50DD36EB}" type="parTrans" cxnId="{238117FA-14B1-3B46-ABED-D0DC895C7645}">
      <dgm:prSet/>
      <dgm:spPr/>
      <dgm:t>
        <a:bodyPr/>
        <a:lstStyle/>
        <a:p>
          <a:endParaRPr lang="en-US"/>
        </a:p>
      </dgm:t>
    </dgm:pt>
    <dgm:pt modelId="{2530E3A4-C308-A94D-9D14-D9B7CB3AE8E4}" type="sibTrans" cxnId="{238117FA-14B1-3B46-ABED-D0DC895C7645}">
      <dgm:prSet/>
      <dgm:spPr/>
      <dgm:t>
        <a:bodyPr/>
        <a:lstStyle/>
        <a:p>
          <a:endParaRPr lang="en-US"/>
        </a:p>
      </dgm:t>
    </dgm:pt>
    <dgm:pt modelId="{982C5910-142D-024B-8E22-447BF9188DDD}">
      <dgm:prSet phldrT="[Text]"/>
      <dgm:spPr/>
      <dgm:t>
        <a:bodyPr/>
        <a:lstStyle/>
        <a:p>
          <a:r>
            <a:rPr lang="en-US" dirty="0"/>
            <a:t>State Assessment: Accessibility Features and Designated Supports</a:t>
          </a:r>
        </a:p>
      </dgm:t>
    </dgm:pt>
    <dgm:pt modelId="{D4249735-32A1-FD41-AE20-BA855784C1F9}" type="parTrans" cxnId="{93992714-35B3-6440-890D-D2F6CDCE6791}">
      <dgm:prSet/>
      <dgm:spPr/>
      <dgm:t>
        <a:bodyPr/>
        <a:lstStyle/>
        <a:p>
          <a:endParaRPr lang="en-US"/>
        </a:p>
      </dgm:t>
    </dgm:pt>
    <dgm:pt modelId="{39B24D70-5B38-1742-908E-33B3F3A35489}" type="sibTrans" cxnId="{93992714-35B3-6440-890D-D2F6CDCE6791}">
      <dgm:prSet/>
      <dgm:spPr/>
      <dgm:t>
        <a:bodyPr/>
        <a:lstStyle/>
        <a:p>
          <a:endParaRPr lang="en-US"/>
        </a:p>
      </dgm:t>
    </dgm:pt>
    <dgm:pt modelId="{6EF622E4-5D3D-3F4A-B6B1-80F26143DEBE}">
      <dgm:prSet phldrT="[Text]"/>
      <dgm:spPr/>
      <dgm:t>
        <a:bodyPr/>
        <a:lstStyle/>
        <a:p>
          <a:r>
            <a:rPr lang="en-US" dirty="0"/>
            <a:t>HEAT Framework</a:t>
          </a:r>
        </a:p>
      </dgm:t>
    </dgm:pt>
    <dgm:pt modelId="{CC3546CD-D2B8-7B47-96B4-F2DB0FA5D643}" type="parTrans" cxnId="{021ACE66-1232-9643-AA4D-E5E2206F4A22}">
      <dgm:prSet/>
      <dgm:spPr/>
      <dgm:t>
        <a:bodyPr/>
        <a:lstStyle/>
        <a:p>
          <a:endParaRPr lang="en-US"/>
        </a:p>
      </dgm:t>
    </dgm:pt>
    <dgm:pt modelId="{BBFDBBC4-8BB0-154F-BE7D-7665B01AAA93}" type="sibTrans" cxnId="{021ACE66-1232-9643-AA4D-E5E2206F4A22}">
      <dgm:prSet/>
      <dgm:spPr/>
      <dgm:t>
        <a:bodyPr/>
        <a:lstStyle/>
        <a:p>
          <a:endParaRPr lang="en-US"/>
        </a:p>
      </dgm:t>
    </dgm:pt>
    <dgm:pt modelId="{EC579F10-4C22-8D45-A4CF-D9DD8C3E5ECF}" type="pres">
      <dgm:prSet presAssocID="{B1E432AE-0DE7-3F49-985A-EC734926D389}" presName="CompostProcess" presStyleCnt="0">
        <dgm:presLayoutVars>
          <dgm:dir/>
          <dgm:resizeHandles val="exact"/>
        </dgm:presLayoutVars>
      </dgm:prSet>
      <dgm:spPr/>
    </dgm:pt>
    <dgm:pt modelId="{3DFD139F-3C8C-274F-80D9-2A3FB4792F48}" type="pres">
      <dgm:prSet presAssocID="{B1E432AE-0DE7-3F49-985A-EC734926D389}" presName="arrow" presStyleLbl="bgShp" presStyleIdx="0" presStyleCnt="1"/>
      <dgm:spPr/>
    </dgm:pt>
    <dgm:pt modelId="{615F0750-76C5-224B-A541-47410107C6B1}" type="pres">
      <dgm:prSet presAssocID="{B1E432AE-0DE7-3F49-985A-EC734926D389}" presName="linearProcess" presStyleCnt="0"/>
      <dgm:spPr/>
    </dgm:pt>
    <dgm:pt modelId="{EF0B61D1-3868-904B-B560-526619594A85}" type="pres">
      <dgm:prSet presAssocID="{D6FC04B6-AD8E-C741-99CF-4E883DF5138C}" presName="textNode" presStyleLbl="node1" presStyleIdx="0" presStyleCnt="3">
        <dgm:presLayoutVars>
          <dgm:bulletEnabled val="1"/>
        </dgm:presLayoutVars>
      </dgm:prSet>
      <dgm:spPr/>
    </dgm:pt>
    <dgm:pt modelId="{08DC8142-3DB0-3A45-89B8-F3404BB2D31B}" type="pres">
      <dgm:prSet presAssocID="{2530E3A4-C308-A94D-9D14-D9B7CB3AE8E4}" presName="sibTrans" presStyleCnt="0"/>
      <dgm:spPr/>
    </dgm:pt>
    <dgm:pt modelId="{E90D7A83-F295-4D49-A507-DA2D2062DE47}" type="pres">
      <dgm:prSet presAssocID="{982C5910-142D-024B-8E22-447BF9188DDD}" presName="textNode" presStyleLbl="node1" presStyleIdx="1" presStyleCnt="3">
        <dgm:presLayoutVars>
          <dgm:bulletEnabled val="1"/>
        </dgm:presLayoutVars>
      </dgm:prSet>
      <dgm:spPr/>
    </dgm:pt>
    <dgm:pt modelId="{4478D6C8-2CC8-7541-8286-CE4A7C168C16}" type="pres">
      <dgm:prSet presAssocID="{39B24D70-5B38-1742-908E-33B3F3A35489}" presName="sibTrans" presStyleCnt="0"/>
      <dgm:spPr/>
    </dgm:pt>
    <dgm:pt modelId="{2E9A1309-CBC5-4249-98F5-5A04DE6F0124}" type="pres">
      <dgm:prSet presAssocID="{6EF622E4-5D3D-3F4A-B6B1-80F26143DEB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38117FA-14B1-3B46-ABED-D0DC895C7645}" srcId="{B1E432AE-0DE7-3F49-985A-EC734926D389}" destId="{D6FC04B6-AD8E-C741-99CF-4E883DF5138C}" srcOrd="0" destOrd="0" parTransId="{0EB0722E-C3F5-BF41-946F-BC7A50DD36EB}" sibTransId="{2530E3A4-C308-A94D-9D14-D9B7CB3AE8E4}"/>
    <dgm:cxn modelId="{93992714-35B3-6440-890D-D2F6CDCE6791}" srcId="{B1E432AE-0DE7-3F49-985A-EC734926D389}" destId="{982C5910-142D-024B-8E22-447BF9188DDD}" srcOrd="1" destOrd="0" parTransId="{D4249735-32A1-FD41-AE20-BA855784C1F9}" sibTransId="{39B24D70-5B38-1742-908E-33B3F3A35489}"/>
    <dgm:cxn modelId="{451ADF1C-636F-A945-832F-AABE49E5B8CA}" type="presOf" srcId="{6EF622E4-5D3D-3F4A-B6B1-80F26143DEBE}" destId="{2E9A1309-CBC5-4249-98F5-5A04DE6F0124}" srcOrd="0" destOrd="0" presId="urn:microsoft.com/office/officeart/2005/8/layout/hProcess9"/>
    <dgm:cxn modelId="{9835E04E-F56F-454F-ABA7-BF38FB3686C1}" type="presOf" srcId="{D6FC04B6-AD8E-C741-99CF-4E883DF5138C}" destId="{EF0B61D1-3868-904B-B560-526619594A85}" srcOrd="0" destOrd="0" presId="urn:microsoft.com/office/officeart/2005/8/layout/hProcess9"/>
    <dgm:cxn modelId="{ED689936-AFF3-9F48-B362-412F2F587619}" type="presOf" srcId="{982C5910-142D-024B-8E22-447BF9188DDD}" destId="{E90D7A83-F295-4D49-A507-DA2D2062DE47}" srcOrd="0" destOrd="0" presId="urn:microsoft.com/office/officeart/2005/8/layout/hProcess9"/>
    <dgm:cxn modelId="{52AD8A6E-E4D8-5049-AFCA-8535409B3E05}" type="presOf" srcId="{B1E432AE-0DE7-3F49-985A-EC734926D389}" destId="{EC579F10-4C22-8D45-A4CF-D9DD8C3E5ECF}" srcOrd="0" destOrd="0" presId="urn:microsoft.com/office/officeart/2005/8/layout/hProcess9"/>
    <dgm:cxn modelId="{021ACE66-1232-9643-AA4D-E5E2206F4A22}" srcId="{B1E432AE-0DE7-3F49-985A-EC734926D389}" destId="{6EF622E4-5D3D-3F4A-B6B1-80F26143DEBE}" srcOrd="2" destOrd="0" parTransId="{CC3546CD-D2B8-7B47-96B4-F2DB0FA5D643}" sibTransId="{BBFDBBC4-8BB0-154F-BE7D-7665B01AAA93}"/>
    <dgm:cxn modelId="{5667168E-B236-244F-9468-22D3D4951DE2}" type="presParOf" srcId="{EC579F10-4C22-8D45-A4CF-D9DD8C3E5ECF}" destId="{3DFD139F-3C8C-274F-80D9-2A3FB4792F48}" srcOrd="0" destOrd="0" presId="urn:microsoft.com/office/officeart/2005/8/layout/hProcess9"/>
    <dgm:cxn modelId="{AD3A6089-AB93-7545-A566-6BAEDA2F71D4}" type="presParOf" srcId="{EC579F10-4C22-8D45-A4CF-D9DD8C3E5ECF}" destId="{615F0750-76C5-224B-A541-47410107C6B1}" srcOrd="1" destOrd="0" presId="urn:microsoft.com/office/officeart/2005/8/layout/hProcess9"/>
    <dgm:cxn modelId="{6BBBE9B9-EF38-1B4B-8FC0-660AE72BF1D0}" type="presParOf" srcId="{615F0750-76C5-224B-A541-47410107C6B1}" destId="{EF0B61D1-3868-904B-B560-526619594A85}" srcOrd="0" destOrd="0" presId="urn:microsoft.com/office/officeart/2005/8/layout/hProcess9"/>
    <dgm:cxn modelId="{E2DB34B7-6999-514B-993A-22811B0D8AB7}" type="presParOf" srcId="{615F0750-76C5-224B-A541-47410107C6B1}" destId="{08DC8142-3DB0-3A45-89B8-F3404BB2D31B}" srcOrd="1" destOrd="0" presId="urn:microsoft.com/office/officeart/2005/8/layout/hProcess9"/>
    <dgm:cxn modelId="{4FAFF312-8FC8-DF4E-AB18-A14F9BB6707E}" type="presParOf" srcId="{615F0750-76C5-224B-A541-47410107C6B1}" destId="{E90D7A83-F295-4D49-A507-DA2D2062DE47}" srcOrd="2" destOrd="0" presId="urn:microsoft.com/office/officeart/2005/8/layout/hProcess9"/>
    <dgm:cxn modelId="{296EF4FA-CF64-9144-AE33-4CDD4FFF35FD}" type="presParOf" srcId="{615F0750-76C5-224B-A541-47410107C6B1}" destId="{4478D6C8-2CC8-7541-8286-CE4A7C168C16}" srcOrd="3" destOrd="0" presId="urn:microsoft.com/office/officeart/2005/8/layout/hProcess9"/>
    <dgm:cxn modelId="{D0936BA3-36D1-B145-86E8-7E30F36CAA6F}" type="presParOf" srcId="{615F0750-76C5-224B-A541-47410107C6B1}" destId="{2E9A1309-CBC5-4249-98F5-5A04DE6F01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EA1B6E-AB87-4B4D-AE8A-742D516F6B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78C7-E794-40DA-9857-3D685895D73F}">
      <dgm:prSet phldrT="[Text]"/>
      <dgm:spPr/>
      <dgm:t>
        <a:bodyPr/>
        <a:lstStyle/>
        <a:p>
          <a:r>
            <a:rPr lang="en-US" dirty="0"/>
            <a:t>Domain I</a:t>
          </a:r>
        </a:p>
      </dgm:t>
    </dgm:pt>
    <dgm:pt modelId="{9D66D484-2A30-440E-8767-F823B7CE91F7}" type="parTrans" cxnId="{19CE3B0D-F65B-4AED-B22C-C48097E421C4}">
      <dgm:prSet/>
      <dgm:spPr/>
      <dgm:t>
        <a:bodyPr/>
        <a:lstStyle/>
        <a:p>
          <a:endParaRPr lang="en-US"/>
        </a:p>
      </dgm:t>
    </dgm:pt>
    <dgm:pt modelId="{D4DE867A-1BF0-4657-9EF2-34BDF1E237FA}" type="sibTrans" cxnId="{19CE3B0D-F65B-4AED-B22C-C48097E421C4}">
      <dgm:prSet/>
      <dgm:spPr/>
      <dgm:t>
        <a:bodyPr/>
        <a:lstStyle/>
        <a:p>
          <a:endParaRPr lang="en-US"/>
        </a:p>
      </dgm:t>
    </dgm:pt>
    <dgm:pt modelId="{9D4929A5-A47C-4FDD-BBFF-8994E4B7DDEB}">
      <dgm:prSet phldrT="[Text]"/>
      <dgm:spPr/>
      <dgm:t>
        <a:bodyPr/>
        <a:lstStyle/>
        <a:p>
          <a:r>
            <a:rPr lang="en-US" dirty="0"/>
            <a:t>Domain II</a:t>
          </a:r>
        </a:p>
      </dgm:t>
    </dgm:pt>
    <dgm:pt modelId="{80E05167-B4B2-4B4F-8B09-2C1CDCE48BB4}" type="parTrans" cxnId="{4625567D-E872-4709-9BE6-89E72BC23160}">
      <dgm:prSet/>
      <dgm:spPr/>
      <dgm:t>
        <a:bodyPr/>
        <a:lstStyle/>
        <a:p>
          <a:endParaRPr lang="en-US"/>
        </a:p>
      </dgm:t>
    </dgm:pt>
    <dgm:pt modelId="{89417804-D5A9-4D3C-AC92-F08DDEF798B3}" type="sibTrans" cxnId="{4625567D-E872-4709-9BE6-89E72BC23160}">
      <dgm:prSet/>
      <dgm:spPr/>
      <dgm:t>
        <a:bodyPr/>
        <a:lstStyle/>
        <a:p>
          <a:endParaRPr lang="en-US"/>
        </a:p>
      </dgm:t>
    </dgm:pt>
    <dgm:pt modelId="{181DB4F1-D083-4D02-BB0C-65D71818EE61}">
      <dgm:prSet phldrT="[Text]"/>
      <dgm:spPr/>
      <dgm:t>
        <a:bodyPr/>
        <a:lstStyle/>
        <a:p>
          <a:r>
            <a:rPr lang="en-US" dirty="0"/>
            <a:t>Domain III</a:t>
          </a:r>
        </a:p>
      </dgm:t>
    </dgm:pt>
    <dgm:pt modelId="{8800EF3A-7724-47BE-B41E-148C5490E482}" type="parTrans" cxnId="{E3AE7DB1-6E52-4BFC-9890-B89BC82EBC3D}">
      <dgm:prSet/>
      <dgm:spPr/>
      <dgm:t>
        <a:bodyPr/>
        <a:lstStyle/>
        <a:p>
          <a:endParaRPr lang="en-US"/>
        </a:p>
      </dgm:t>
    </dgm:pt>
    <dgm:pt modelId="{D19C6CA8-AE43-4E03-8FAC-2B162AD3E0DC}" type="sibTrans" cxnId="{E3AE7DB1-6E52-4BFC-9890-B89BC82EBC3D}">
      <dgm:prSet/>
      <dgm:spPr/>
      <dgm:t>
        <a:bodyPr/>
        <a:lstStyle/>
        <a:p>
          <a:endParaRPr lang="en-US"/>
        </a:p>
      </dgm:t>
    </dgm:pt>
    <dgm:pt modelId="{E933FA53-CE50-44D4-96C9-6D1004F29A71}">
      <dgm:prSet phldrT="[Text]"/>
      <dgm:spPr/>
      <dgm:t>
        <a:bodyPr/>
        <a:lstStyle/>
        <a:p>
          <a:r>
            <a:rPr lang="en-US" dirty="0"/>
            <a:t>Domain IV</a:t>
          </a:r>
        </a:p>
      </dgm:t>
    </dgm:pt>
    <dgm:pt modelId="{FA631817-BF1F-4EBE-A342-4748299A4B82}" type="parTrans" cxnId="{4802857B-A906-4446-AF4E-2CFCDED6C942}">
      <dgm:prSet/>
      <dgm:spPr/>
      <dgm:t>
        <a:bodyPr/>
        <a:lstStyle/>
        <a:p>
          <a:endParaRPr lang="en-US"/>
        </a:p>
      </dgm:t>
    </dgm:pt>
    <dgm:pt modelId="{1D2CFA63-0211-4012-A417-95CB38712296}" type="sibTrans" cxnId="{4802857B-A906-4446-AF4E-2CFCDED6C942}">
      <dgm:prSet/>
      <dgm:spPr/>
      <dgm:t>
        <a:bodyPr/>
        <a:lstStyle/>
        <a:p>
          <a:endParaRPr lang="en-US"/>
        </a:p>
      </dgm:t>
    </dgm:pt>
    <dgm:pt modelId="{29E1A8FD-CAC0-4512-991E-2B8AD65EA15C}" type="pres">
      <dgm:prSet presAssocID="{2CEA1B6E-AB87-4B4D-AE8A-742D516F6BC7}" presName="matrix" presStyleCnt="0">
        <dgm:presLayoutVars>
          <dgm:chMax val="1"/>
          <dgm:dir/>
          <dgm:resizeHandles val="exact"/>
        </dgm:presLayoutVars>
      </dgm:prSet>
      <dgm:spPr/>
    </dgm:pt>
    <dgm:pt modelId="{DC5362DF-2BC9-46D5-994C-7DD39F29B4B4}" type="pres">
      <dgm:prSet presAssocID="{2CEA1B6E-AB87-4B4D-AE8A-742D516F6BC7}" presName="diamond" presStyleLbl="bgShp" presStyleIdx="0" presStyleCnt="1"/>
      <dgm:spPr/>
    </dgm:pt>
    <dgm:pt modelId="{F7493803-D15A-490E-9074-0AC7BF3B74B8}" type="pres">
      <dgm:prSet presAssocID="{2CEA1B6E-AB87-4B4D-AE8A-742D516F6BC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78185F-1E9F-4C69-A9BB-7DB78A81FE7A}" type="pres">
      <dgm:prSet presAssocID="{2CEA1B6E-AB87-4B4D-AE8A-742D516F6BC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0176E2-EC7E-457F-9836-127059B0A02F}" type="pres">
      <dgm:prSet presAssocID="{2CEA1B6E-AB87-4B4D-AE8A-742D516F6BC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3D9A1B7-8BBB-4783-BD3D-0E29A7DEA505}" type="pres">
      <dgm:prSet presAssocID="{2CEA1B6E-AB87-4B4D-AE8A-742D516F6BC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CE3B0D-F65B-4AED-B22C-C48097E421C4}" srcId="{2CEA1B6E-AB87-4B4D-AE8A-742D516F6BC7}" destId="{026E78C7-E794-40DA-9857-3D685895D73F}" srcOrd="0" destOrd="0" parTransId="{9D66D484-2A30-440E-8767-F823B7CE91F7}" sibTransId="{D4DE867A-1BF0-4657-9EF2-34BDF1E237FA}"/>
    <dgm:cxn modelId="{E3AE7DB1-6E52-4BFC-9890-B89BC82EBC3D}" srcId="{2CEA1B6E-AB87-4B4D-AE8A-742D516F6BC7}" destId="{181DB4F1-D083-4D02-BB0C-65D71818EE61}" srcOrd="2" destOrd="0" parTransId="{8800EF3A-7724-47BE-B41E-148C5490E482}" sibTransId="{D19C6CA8-AE43-4E03-8FAC-2B162AD3E0DC}"/>
    <dgm:cxn modelId="{BA7A4052-F73D-4C93-9FB3-C9D931C6BB0E}" type="presOf" srcId="{2CEA1B6E-AB87-4B4D-AE8A-742D516F6BC7}" destId="{29E1A8FD-CAC0-4512-991E-2B8AD65EA15C}" srcOrd="0" destOrd="0" presId="urn:microsoft.com/office/officeart/2005/8/layout/matrix3"/>
    <dgm:cxn modelId="{83FFCC09-CD01-42C2-A3B5-D71952FC27A5}" type="presOf" srcId="{181DB4F1-D083-4D02-BB0C-65D71818EE61}" destId="{CE0176E2-EC7E-457F-9836-127059B0A02F}" srcOrd="0" destOrd="0" presId="urn:microsoft.com/office/officeart/2005/8/layout/matrix3"/>
    <dgm:cxn modelId="{7220F049-1F5D-4972-B3F0-D3005640B94D}" type="presOf" srcId="{026E78C7-E794-40DA-9857-3D685895D73F}" destId="{F7493803-D15A-490E-9074-0AC7BF3B74B8}" srcOrd="0" destOrd="0" presId="urn:microsoft.com/office/officeart/2005/8/layout/matrix3"/>
    <dgm:cxn modelId="{4625567D-E872-4709-9BE6-89E72BC23160}" srcId="{2CEA1B6E-AB87-4B4D-AE8A-742D516F6BC7}" destId="{9D4929A5-A47C-4FDD-BBFF-8994E4B7DDEB}" srcOrd="1" destOrd="0" parTransId="{80E05167-B4B2-4B4F-8B09-2C1CDCE48BB4}" sibTransId="{89417804-D5A9-4D3C-AC92-F08DDEF798B3}"/>
    <dgm:cxn modelId="{4802857B-A906-4446-AF4E-2CFCDED6C942}" srcId="{2CEA1B6E-AB87-4B4D-AE8A-742D516F6BC7}" destId="{E933FA53-CE50-44D4-96C9-6D1004F29A71}" srcOrd="3" destOrd="0" parTransId="{FA631817-BF1F-4EBE-A342-4748299A4B82}" sibTransId="{1D2CFA63-0211-4012-A417-95CB38712296}"/>
    <dgm:cxn modelId="{C0894EC1-B7C1-4701-93F5-44F88E99A02C}" type="presOf" srcId="{9D4929A5-A47C-4FDD-BBFF-8994E4B7DDEB}" destId="{5678185F-1E9F-4C69-A9BB-7DB78A81FE7A}" srcOrd="0" destOrd="0" presId="urn:microsoft.com/office/officeart/2005/8/layout/matrix3"/>
    <dgm:cxn modelId="{D10A434C-3559-4F05-958C-2970EA95337D}" type="presOf" srcId="{E933FA53-CE50-44D4-96C9-6D1004F29A71}" destId="{23D9A1B7-8BBB-4783-BD3D-0E29A7DEA505}" srcOrd="0" destOrd="0" presId="urn:microsoft.com/office/officeart/2005/8/layout/matrix3"/>
    <dgm:cxn modelId="{D6BAD61F-B3A1-4CB7-91DE-48B905D8C48B}" type="presParOf" srcId="{29E1A8FD-CAC0-4512-991E-2B8AD65EA15C}" destId="{DC5362DF-2BC9-46D5-994C-7DD39F29B4B4}" srcOrd="0" destOrd="0" presId="urn:microsoft.com/office/officeart/2005/8/layout/matrix3"/>
    <dgm:cxn modelId="{D517C01A-F9D5-4E0E-860B-1ED5E565E0B9}" type="presParOf" srcId="{29E1A8FD-CAC0-4512-991E-2B8AD65EA15C}" destId="{F7493803-D15A-490E-9074-0AC7BF3B74B8}" srcOrd="1" destOrd="0" presId="urn:microsoft.com/office/officeart/2005/8/layout/matrix3"/>
    <dgm:cxn modelId="{32E4ED55-F5A6-4003-8304-EFB191AB904D}" type="presParOf" srcId="{29E1A8FD-CAC0-4512-991E-2B8AD65EA15C}" destId="{5678185F-1E9F-4C69-A9BB-7DB78A81FE7A}" srcOrd="2" destOrd="0" presId="urn:microsoft.com/office/officeart/2005/8/layout/matrix3"/>
    <dgm:cxn modelId="{1EEBAF9B-5699-4A71-8F3D-175BD574323D}" type="presParOf" srcId="{29E1A8FD-CAC0-4512-991E-2B8AD65EA15C}" destId="{CE0176E2-EC7E-457F-9836-127059B0A02F}" srcOrd="3" destOrd="0" presId="urn:microsoft.com/office/officeart/2005/8/layout/matrix3"/>
    <dgm:cxn modelId="{58235B6C-8BFF-4C0D-BB98-8DDE03CD0806}" type="presParOf" srcId="{29E1A8FD-CAC0-4512-991E-2B8AD65EA15C}" destId="{23D9A1B7-8BBB-4783-BD3D-0E29A7DEA5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139F-3C8C-274F-80D9-2A3FB4792F48}">
      <dsp:nvSpPr>
        <dsp:cNvPr id="0" name=""/>
        <dsp:cNvSpPr/>
      </dsp:nvSpPr>
      <dsp:spPr>
        <a:xfrm>
          <a:off x="514349" y="0"/>
          <a:ext cx="5829300" cy="47715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B61D1-3868-904B-B560-526619594A85}">
      <dsp:nvSpPr>
        <dsp:cNvPr id="0" name=""/>
        <dsp:cNvSpPr/>
      </dsp:nvSpPr>
      <dsp:spPr>
        <a:xfrm>
          <a:off x="7366" y="1431471"/>
          <a:ext cx="2207418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A-F Accountability System: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Domains I-V</a:t>
          </a:r>
        </a:p>
      </dsp:txBody>
      <dsp:txXfrm>
        <a:off x="100538" y="1524643"/>
        <a:ext cx="2021074" cy="1722284"/>
      </dsp:txXfrm>
    </dsp:sp>
    <dsp:sp modelId="{E90D7A83-F295-4D49-A507-DA2D2062DE47}">
      <dsp:nvSpPr>
        <dsp:cNvPr id="0" name=""/>
        <dsp:cNvSpPr/>
      </dsp:nvSpPr>
      <dsp:spPr>
        <a:xfrm>
          <a:off x="2325290" y="1431471"/>
          <a:ext cx="2207418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Assessment: Accessibility Features and Designated Supports</a:t>
          </a:r>
        </a:p>
      </dsp:txBody>
      <dsp:txXfrm>
        <a:off x="2418462" y="1524643"/>
        <a:ext cx="2021074" cy="1722284"/>
      </dsp:txXfrm>
    </dsp:sp>
    <dsp:sp modelId="{2E9A1309-CBC5-4249-98F5-5A04DE6F0124}">
      <dsp:nvSpPr>
        <dsp:cNvPr id="0" name=""/>
        <dsp:cNvSpPr/>
      </dsp:nvSpPr>
      <dsp:spPr>
        <a:xfrm>
          <a:off x="4643214" y="1431471"/>
          <a:ext cx="2207418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HEAT Framework</a:t>
          </a:r>
        </a:p>
      </dsp:txBody>
      <dsp:txXfrm>
        <a:off x="4736386" y="1524643"/>
        <a:ext cx="2021074" cy="172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62DF-2BC9-46D5-994C-7DD39F29B4B4}">
      <dsp:nvSpPr>
        <dsp:cNvPr id="0" name=""/>
        <dsp:cNvSpPr/>
      </dsp:nvSpPr>
      <dsp:spPr>
        <a:xfrm>
          <a:off x="1653540" y="0"/>
          <a:ext cx="4262120" cy="42621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3803-D15A-490E-9074-0AC7BF3B74B8}">
      <dsp:nvSpPr>
        <dsp:cNvPr id="0" name=""/>
        <dsp:cNvSpPr/>
      </dsp:nvSpPr>
      <dsp:spPr>
        <a:xfrm>
          <a:off x="205844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Domain I</a:t>
          </a:r>
        </a:p>
      </dsp:txBody>
      <dsp:txXfrm>
        <a:off x="2139584" y="486044"/>
        <a:ext cx="1499940" cy="1499940"/>
      </dsp:txXfrm>
    </dsp:sp>
    <dsp:sp modelId="{5678185F-1E9F-4C69-A9BB-7DB78A81FE7A}">
      <dsp:nvSpPr>
        <dsp:cNvPr id="0" name=""/>
        <dsp:cNvSpPr/>
      </dsp:nvSpPr>
      <dsp:spPr>
        <a:xfrm>
          <a:off x="3848531" y="40490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Domain II</a:t>
          </a:r>
        </a:p>
      </dsp:txBody>
      <dsp:txXfrm>
        <a:off x="3929674" y="486044"/>
        <a:ext cx="1499940" cy="1499940"/>
      </dsp:txXfrm>
    </dsp:sp>
    <dsp:sp modelId="{CE0176E2-EC7E-457F-9836-127059B0A02F}">
      <dsp:nvSpPr>
        <dsp:cNvPr id="0" name=""/>
        <dsp:cNvSpPr/>
      </dsp:nvSpPr>
      <dsp:spPr>
        <a:xfrm>
          <a:off x="205844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Domain III</a:t>
          </a:r>
        </a:p>
      </dsp:txBody>
      <dsp:txXfrm>
        <a:off x="2139584" y="2276134"/>
        <a:ext cx="1499940" cy="1499940"/>
      </dsp:txXfrm>
    </dsp:sp>
    <dsp:sp modelId="{23D9A1B7-8BBB-4783-BD3D-0E29A7DEA505}">
      <dsp:nvSpPr>
        <dsp:cNvPr id="0" name=""/>
        <dsp:cNvSpPr/>
      </dsp:nvSpPr>
      <dsp:spPr>
        <a:xfrm>
          <a:off x="3848531" y="2194991"/>
          <a:ext cx="1662226" cy="166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Domain IV</a:t>
          </a:r>
        </a:p>
      </dsp:txBody>
      <dsp:txXfrm>
        <a:off x="3929674" y="2276134"/>
        <a:ext cx="1499940" cy="149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0336" cy="1600200"/>
          </a:xfrm>
        </p:spPr>
        <p:txBody>
          <a:bodyPr>
            <a:noAutofit/>
          </a:bodyPr>
          <a:lstStyle/>
          <a:p>
            <a:r>
              <a:rPr lang="en-US" sz="4000" dirty="0"/>
              <a:t>Domain I:</a:t>
            </a:r>
            <a:br>
              <a:rPr lang="en-US" sz="4000" dirty="0"/>
            </a:br>
            <a:r>
              <a:rPr lang="en-US" sz="4000" dirty="0"/>
              <a:t>Commissioner Recommendations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1" y="1205169"/>
            <a:ext cx="8394953" cy="321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7904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I: </a:t>
            </a:r>
            <a:br>
              <a:rPr lang="en-US" sz="4000" dirty="0"/>
            </a:br>
            <a:r>
              <a:rPr lang="en-US" sz="4000" dirty="0"/>
              <a:t>Measuring Proficiency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0" y="665228"/>
            <a:ext cx="8195605" cy="405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5572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Domain I: </a:t>
            </a:r>
            <a:br>
              <a:rPr lang="en-US" sz="4400" dirty="0"/>
            </a:br>
            <a:r>
              <a:rPr lang="en-US" sz="4400" dirty="0"/>
              <a:t>Performance Targets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779674"/>
            <a:ext cx="8812543" cy="358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6930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I: </a:t>
            </a:r>
            <a:br>
              <a:rPr lang="en-US" sz="4000" dirty="0"/>
            </a:br>
            <a:r>
              <a:rPr lang="en-US" sz="4000" dirty="0"/>
              <a:t>Performance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0" y="997907"/>
            <a:ext cx="8455740" cy="3425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963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I: Targets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5" y="1515292"/>
            <a:ext cx="8697712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0248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I: </a:t>
            </a:r>
            <a:br>
              <a:rPr lang="en-US" dirty="0"/>
            </a:br>
            <a:r>
              <a:rPr lang="en-US" dirty="0"/>
              <a:t>Required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required improvement option could exist for campuses and districts with a letter grade of D or F.</a:t>
            </a:r>
          </a:p>
          <a:p>
            <a:r>
              <a:rPr lang="en-US" dirty="0"/>
              <a:t>The campus or district must have shown enough improvement to be able to meet a Level II Satisfactory Performance Standard of 90 percent in five years.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1972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Talk and Write!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7072451"/>
              </p:ext>
            </p:extLst>
          </p:nvPr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615440" y="1524000"/>
            <a:ext cx="9855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7447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II: </a:t>
            </a:r>
            <a:br>
              <a:rPr lang="en-US" dirty="0"/>
            </a:br>
            <a:r>
              <a:rPr lang="en-US" dirty="0"/>
              <a:t>Student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5" t="2111" r="4669" b="2287"/>
          <a:stretch/>
        </p:blipFill>
        <p:spPr>
          <a:xfrm>
            <a:off x="4580709" y="862149"/>
            <a:ext cx="3100252" cy="4005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5386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9976"/>
            <a:ext cx="6781800" cy="912223"/>
          </a:xfrm>
        </p:spPr>
        <p:txBody>
          <a:bodyPr>
            <a:normAutofit/>
          </a:bodyPr>
          <a:lstStyle/>
          <a:p>
            <a:r>
              <a:rPr lang="en-US" sz="4000" dirty="0"/>
              <a:t>Index II: Student Progress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7302" y="1176909"/>
            <a:ext cx="7640675" cy="3404069"/>
            <a:chOff x="458296" y="1176909"/>
            <a:chExt cx="7640675" cy="34040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296" y="1176909"/>
              <a:ext cx="7640675" cy="34040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6541585" y="3774184"/>
              <a:ext cx="1557386" cy="806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8570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9976"/>
            <a:ext cx="6781800" cy="912223"/>
          </a:xfrm>
        </p:spPr>
        <p:txBody>
          <a:bodyPr>
            <a:normAutofit/>
          </a:bodyPr>
          <a:lstStyle/>
          <a:p>
            <a:r>
              <a:rPr lang="en-US" sz="4000" dirty="0"/>
              <a:t>Domain II: Student Progress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4" y="1085358"/>
            <a:ext cx="7698987" cy="377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947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81896"/>
            <a:ext cx="6781800" cy="790303"/>
          </a:xfrm>
        </p:spPr>
        <p:txBody>
          <a:bodyPr>
            <a:normAutofit/>
          </a:bodyPr>
          <a:lstStyle/>
          <a:p>
            <a:r>
              <a:rPr lang="en-US" sz="4000" dirty="0"/>
              <a:t>Domain II: Student Progress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5" y="1072945"/>
            <a:ext cx="7593489" cy="378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7968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Talk and Write!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558280" y="1524000"/>
            <a:ext cx="9855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4116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37269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Domain III: </a:t>
            </a:r>
            <a:br>
              <a:rPr lang="en-US" dirty="0"/>
            </a:br>
            <a:r>
              <a:rPr lang="en-US" dirty="0"/>
              <a:t>Closing Performance Gaps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5" t="2111" r="4669" b="2287"/>
          <a:stretch/>
        </p:blipFill>
        <p:spPr>
          <a:xfrm>
            <a:off x="4580709" y="862149"/>
            <a:ext cx="3100252" cy="4005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66267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III: </a:t>
            </a:r>
            <a:br>
              <a:rPr lang="en-US" sz="4000" dirty="0"/>
            </a:br>
            <a:r>
              <a:rPr lang="en-US" sz="4000" dirty="0"/>
              <a:t>Closing Performance Gaps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09" y="914399"/>
            <a:ext cx="7038933" cy="348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073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60x30TX: Economic Status is Major Factor for Completion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59" y="730187"/>
            <a:ext cx="3573481" cy="370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205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III: </a:t>
            </a:r>
            <a:br>
              <a:rPr lang="en-US" sz="4000" dirty="0"/>
            </a:br>
            <a:r>
              <a:rPr lang="en-US" sz="4000" dirty="0"/>
              <a:t>Closing Performance Gaps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48" y="917228"/>
            <a:ext cx="6425058" cy="364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37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III: </a:t>
            </a:r>
            <a:br>
              <a:rPr lang="en-US" sz="4000" dirty="0"/>
            </a:br>
            <a:r>
              <a:rPr lang="en-US" sz="4000" dirty="0"/>
              <a:t>Closing Performance Gaps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67" y="933594"/>
            <a:ext cx="6659619" cy="349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041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III: </a:t>
            </a:r>
            <a:br>
              <a:rPr lang="en-US" sz="4000" dirty="0"/>
            </a:br>
            <a:r>
              <a:rPr lang="en-US" sz="4000" dirty="0"/>
              <a:t>Closing Performance Gaps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54873" y="818076"/>
            <a:ext cx="6995008" cy="3849719"/>
            <a:chOff x="1054873" y="818076"/>
            <a:chExt cx="6995008" cy="3849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873" y="818076"/>
              <a:ext cx="6995008" cy="38497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7454536" y="4014651"/>
              <a:ext cx="577927" cy="635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077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Talk and Write!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615440" y="3281680"/>
            <a:ext cx="9855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9447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37269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Domain IV: </a:t>
            </a:r>
            <a:br>
              <a:rPr lang="en-US" dirty="0"/>
            </a:br>
            <a:r>
              <a:rPr lang="en-US" dirty="0"/>
              <a:t>Postsecondary Readiness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5" t="2111" r="4669" b="2287"/>
          <a:stretch/>
        </p:blipFill>
        <p:spPr>
          <a:xfrm>
            <a:off x="4580709" y="862149"/>
            <a:ext cx="3100252" cy="4005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601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Edmodo</a:t>
            </a:r>
            <a:r>
              <a:rPr lang="en-US" dirty="0"/>
              <a:t> Code: </a:t>
            </a:r>
            <a:r>
              <a:rPr lang="en-US" dirty="0" err="1"/>
              <a:t>bmnrkb</a:t>
            </a:r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38924" y="1321801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  <p:sp>
        <p:nvSpPr>
          <p:cNvPr id="14" name="Text Placeholder 2"/>
          <p:cNvSpPr txBox="1">
            <a:spLocks/>
          </p:cNvSpPr>
          <p:nvPr/>
        </p:nvSpPr>
        <p:spPr>
          <a:xfrm>
            <a:off x="4081900" y="1462190"/>
            <a:ext cx="4223692" cy="22838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/>
              <a:t>Post a comment on how you have been using the information learned from the “Content Comprehensible” book at your school/district.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Respond to least one person’s comment.</a:t>
            </a:r>
          </a:p>
        </p:txBody>
      </p: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IV: </a:t>
            </a:r>
            <a:br>
              <a:rPr lang="en-US" sz="4000" dirty="0"/>
            </a:br>
            <a:r>
              <a:rPr lang="en-US" sz="4000" dirty="0"/>
              <a:t>Postsecondary Readiness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19" y="791334"/>
            <a:ext cx="8189315" cy="370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10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Chronic Absenteeism 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4112" y="981046"/>
            <a:ext cx="7876529" cy="3907650"/>
            <a:chOff x="614112" y="763333"/>
            <a:chExt cx="7876529" cy="3907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112" y="763333"/>
              <a:ext cx="7876529" cy="3907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2856410" y="766355"/>
              <a:ext cx="3387635" cy="127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397828" y="827538"/>
              <a:ext cx="313508" cy="3078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8215" y="4429642"/>
              <a:ext cx="3387635" cy="127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43800" y="3780853"/>
              <a:ext cx="761792" cy="881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2032" y="4131979"/>
              <a:ext cx="3387635" cy="530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0265" y="4108228"/>
              <a:ext cx="932025" cy="530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31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IV: </a:t>
            </a:r>
            <a:br>
              <a:rPr lang="en-US" sz="4000" dirty="0"/>
            </a:br>
            <a:r>
              <a:rPr lang="en-US" sz="4000" dirty="0"/>
              <a:t>Postsecondary Readiness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39" y="988023"/>
            <a:ext cx="6064676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81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IV: </a:t>
            </a:r>
            <a:br>
              <a:rPr lang="en-US" sz="4000" dirty="0"/>
            </a:br>
            <a:r>
              <a:rPr lang="en-US" sz="4000" dirty="0"/>
              <a:t>Postsecondary Readiness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54" y="690119"/>
            <a:ext cx="4959198" cy="400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60104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IV: </a:t>
            </a:r>
            <a:br>
              <a:rPr lang="en-US" sz="4000" dirty="0"/>
            </a:br>
            <a:r>
              <a:rPr lang="en-US" sz="4000" dirty="0"/>
              <a:t>Postsecondary Readiness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7422" y="866731"/>
            <a:ext cx="8209910" cy="3736442"/>
            <a:chOff x="447422" y="866731"/>
            <a:chExt cx="8209910" cy="37364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22" y="866731"/>
              <a:ext cx="8209910" cy="37364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457582" y="4053840"/>
              <a:ext cx="1289938" cy="539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5658" y="4053840"/>
              <a:ext cx="2033461" cy="539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40601" y="3915871"/>
              <a:ext cx="890335" cy="539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378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Talk and Write!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558280" y="3383280"/>
            <a:ext cx="98552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97049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37269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Domain V: </a:t>
            </a:r>
            <a:br>
              <a:rPr lang="en-US" dirty="0"/>
            </a:br>
            <a:r>
              <a:rPr lang="en-US" dirty="0"/>
              <a:t>Community </a:t>
            </a:r>
            <a:br>
              <a:rPr lang="en-US" dirty="0"/>
            </a:br>
            <a:r>
              <a:rPr lang="en-US" dirty="0"/>
              <a:t>and Student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5" t="2111" r="4669" b="2287"/>
          <a:stretch/>
        </p:blipFill>
        <p:spPr>
          <a:xfrm>
            <a:off x="4580709" y="862149"/>
            <a:ext cx="3100252" cy="4005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5887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Domain V: Community </a:t>
            </a:r>
            <a:br>
              <a:rPr lang="en-US" sz="4000" dirty="0"/>
            </a:br>
            <a:r>
              <a:rPr lang="en-US" sz="4000" dirty="0"/>
              <a:t>and Student Engagement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85" y="635246"/>
            <a:ext cx="5503984" cy="3936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9586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V: Community </a:t>
            </a:r>
            <a:br>
              <a:rPr lang="en-US" dirty="0"/>
            </a:br>
            <a:r>
              <a:rPr lang="en-US" dirty="0"/>
              <a:t>and Student Engagement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3" y="899831"/>
            <a:ext cx="7514374" cy="3255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2183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V: Community </a:t>
            </a:r>
            <a:br>
              <a:rPr lang="en-US" dirty="0"/>
            </a:br>
            <a:r>
              <a:rPr lang="en-US" dirty="0"/>
              <a:t>and Student Engagement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35959"/>
            <a:ext cx="7570382" cy="359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04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8624517"/>
              </p:ext>
            </p:extLst>
          </p:nvPr>
        </p:nvGraphicFramePr>
        <p:xfrm>
          <a:off x="1233714" y="653143"/>
          <a:ext cx="6858000" cy="47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430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Talk and Write!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5389880" y="2719070"/>
            <a:ext cx="1691640" cy="2667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695644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Walk, Read and Talk!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721360"/>
          <a:ext cx="7569200" cy="42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amond 6"/>
          <p:cNvSpPr/>
          <p:nvPr/>
        </p:nvSpPr>
        <p:spPr>
          <a:xfrm>
            <a:off x="3886200" y="2186940"/>
            <a:ext cx="1320800" cy="13309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Domain 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8625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A-F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 Accountability: Domains I-V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0068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analyze</a:t>
            </a:r>
            <a:r>
              <a:rPr lang="en-US" sz="2400" dirty="0"/>
              <a:t> the new </a:t>
            </a:r>
            <a:r>
              <a:rPr lang="en-US" sz="2400" b="1" i="1" dirty="0"/>
              <a:t>A-F Accountability System </a:t>
            </a:r>
            <a:r>
              <a:rPr lang="en-US" sz="2400" dirty="0"/>
              <a:t>and all five domains.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how </a:t>
            </a:r>
            <a:r>
              <a:rPr lang="en-US" sz="2400" b="1" i="1" dirty="0"/>
              <a:t>this new system requires changes </a:t>
            </a:r>
            <a:r>
              <a:rPr lang="en-US" sz="2400" dirty="0"/>
              <a:t>in our educational practices.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A-F Overview</a:t>
            </a:r>
          </a:p>
        </p:txBody>
      </p:sp>
      <p:pic>
        <p:nvPicPr>
          <p:cNvPr id="13" name="Picture 12" descr="3. A-F Overview (dragged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2" t="42025" r="5966" b="36027"/>
          <a:stretch/>
        </p:blipFill>
        <p:spPr>
          <a:xfrm>
            <a:off x="1349829" y="736847"/>
            <a:ext cx="6418132" cy="419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0581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I: </a:t>
            </a:r>
            <a:br>
              <a:rPr lang="en-US" dirty="0"/>
            </a:br>
            <a:r>
              <a:rPr lang="en-US" dirty="0"/>
              <a:t>Student Achievement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5" t="2111" r="4669" b="2287"/>
          <a:stretch/>
        </p:blipFill>
        <p:spPr>
          <a:xfrm>
            <a:off x="4580709" y="862149"/>
            <a:ext cx="3100252" cy="40059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005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 I:</a:t>
            </a:r>
            <a:br>
              <a:rPr lang="en-US" sz="4000" dirty="0"/>
            </a:br>
            <a:r>
              <a:rPr lang="en-US" sz="4000" dirty="0"/>
              <a:t>HB 2804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8" y="1172535"/>
            <a:ext cx="7988630" cy="317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1386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1255</TotalTime>
  <Words>662</Words>
  <Application>Microsoft Office PowerPoint</Application>
  <PresentationFormat>On-screen Show (4:3)</PresentationFormat>
  <Paragraphs>135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Impact</vt:lpstr>
      <vt:lpstr>Times New Roman</vt:lpstr>
      <vt:lpstr>Wingdings</vt:lpstr>
      <vt:lpstr>NewsPrint</vt:lpstr>
      <vt:lpstr>ELL Leadership Academy</vt:lpstr>
      <vt:lpstr>Professional Learning Essential Agreements</vt:lpstr>
      <vt:lpstr>Edmodo Code: bmnrkb</vt:lpstr>
      <vt:lpstr>AGENDA</vt:lpstr>
      <vt:lpstr>A-F System</vt:lpstr>
      <vt:lpstr>Session Objectives</vt:lpstr>
      <vt:lpstr>A-F Overview</vt:lpstr>
      <vt:lpstr>Domain I:  Student Achievement</vt:lpstr>
      <vt:lpstr>Domain I: HB 2804 Requirements</vt:lpstr>
      <vt:lpstr>Domain I: Commissioner Recommendations</vt:lpstr>
      <vt:lpstr>Domain I:  Measuring Proficiency</vt:lpstr>
      <vt:lpstr>Domain I:  Performance Targets</vt:lpstr>
      <vt:lpstr>Domain I:  Performance Standards</vt:lpstr>
      <vt:lpstr>Domain I: Targets</vt:lpstr>
      <vt:lpstr>Domain I:  Required Improvement</vt:lpstr>
      <vt:lpstr>Think, Talk and Write!</vt:lpstr>
      <vt:lpstr>Domain II:  Student Progress</vt:lpstr>
      <vt:lpstr>Index II: Student Progress</vt:lpstr>
      <vt:lpstr>Domain II: Student Progress</vt:lpstr>
      <vt:lpstr>Domain II: Student Progress</vt:lpstr>
      <vt:lpstr>Think, Talk and Write!</vt:lpstr>
      <vt:lpstr>Domain III:  Closing Performance Gaps</vt:lpstr>
      <vt:lpstr>Domain III:  Closing Performance Gaps</vt:lpstr>
      <vt:lpstr>60x30TX: Economic Status is Major Factor for Completion</vt:lpstr>
      <vt:lpstr>Domain III:  Closing Performance Gaps</vt:lpstr>
      <vt:lpstr>Domain III:  Closing Performance Gaps</vt:lpstr>
      <vt:lpstr>Domain III:  Closing Performance Gaps</vt:lpstr>
      <vt:lpstr>Think, Talk and Write!</vt:lpstr>
      <vt:lpstr>Domain IV:  Postsecondary Readiness</vt:lpstr>
      <vt:lpstr>Domain IV:  Postsecondary Readiness</vt:lpstr>
      <vt:lpstr>Chronic Absenteeism </vt:lpstr>
      <vt:lpstr>Domain IV:  Postsecondary Readiness</vt:lpstr>
      <vt:lpstr>Domain IV:  Postsecondary Readiness</vt:lpstr>
      <vt:lpstr>Domain IV:  Postsecondary Readiness</vt:lpstr>
      <vt:lpstr>Think, Talk and Write!</vt:lpstr>
      <vt:lpstr>Domain V:  Community  and Student Engagement</vt:lpstr>
      <vt:lpstr>Domain V: Community  and Student Engagement</vt:lpstr>
      <vt:lpstr>Domain V: Community  and Student Engagement</vt:lpstr>
      <vt:lpstr>Domain V: Community  and Student Engagement</vt:lpstr>
      <vt:lpstr>Think, Talk and Write!</vt:lpstr>
      <vt:lpstr>Walk, Read and Talk!</vt:lpstr>
    </vt:vector>
  </TitlesOfParts>
  <Company>Region One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Karina E. Zuno-Chapa</cp:lastModifiedBy>
  <cp:revision>67</cp:revision>
  <dcterms:created xsi:type="dcterms:W3CDTF">2016-11-01T01:49:00Z</dcterms:created>
  <dcterms:modified xsi:type="dcterms:W3CDTF">2017-04-03T13:53:54Z</dcterms:modified>
</cp:coreProperties>
</file>